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45"/>
  </p:notesMasterIdLst>
  <p:handoutMasterIdLst>
    <p:handoutMasterId r:id="rId46"/>
  </p:handoutMasterIdLst>
  <p:sldIdLst>
    <p:sldId id="256" r:id="rId4"/>
    <p:sldId id="263" r:id="rId5"/>
    <p:sldId id="264" r:id="rId6"/>
    <p:sldId id="288" r:id="rId7"/>
    <p:sldId id="290" r:id="rId8"/>
    <p:sldId id="304" r:id="rId9"/>
    <p:sldId id="289" r:id="rId10"/>
    <p:sldId id="284" r:id="rId11"/>
    <p:sldId id="261" r:id="rId12"/>
    <p:sldId id="270" r:id="rId13"/>
    <p:sldId id="278" r:id="rId14"/>
    <p:sldId id="279" r:id="rId15"/>
    <p:sldId id="281" r:id="rId16"/>
    <p:sldId id="280" r:id="rId17"/>
    <p:sldId id="277" r:id="rId18"/>
    <p:sldId id="268" r:id="rId19"/>
    <p:sldId id="267" r:id="rId20"/>
    <p:sldId id="266" r:id="rId21"/>
    <p:sldId id="269" r:id="rId22"/>
    <p:sldId id="274" r:id="rId23"/>
    <p:sldId id="275" r:id="rId24"/>
    <p:sldId id="276" r:id="rId25"/>
    <p:sldId id="273" r:id="rId26"/>
    <p:sldId id="272" r:id="rId27"/>
    <p:sldId id="271" r:id="rId28"/>
    <p:sldId id="282" r:id="rId29"/>
    <p:sldId id="283" r:id="rId30"/>
    <p:sldId id="287" r:id="rId31"/>
    <p:sldId id="295" r:id="rId32"/>
    <p:sldId id="293" r:id="rId33"/>
    <p:sldId id="294" r:id="rId34"/>
    <p:sldId id="296" r:id="rId35"/>
    <p:sldId id="297" r:id="rId36"/>
    <p:sldId id="298" r:id="rId37"/>
    <p:sldId id="299" r:id="rId38"/>
    <p:sldId id="301" r:id="rId39"/>
    <p:sldId id="300" r:id="rId40"/>
    <p:sldId id="302" r:id="rId41"/>
    <p:sldId id="303" r:id="rId42"/>
    <p:sldId id="262" r:id="rId43"/>
    <p:sldId id="292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B5E"/>
    <a:srgbClr val="87B240"/>
    <a:srgbClr val="9CB63C"/>
    <a:srgbClr val="EAEAEA"/>
    <a:srgbClr val="CD9D2C"/>
    <a:srgbClr val="00689B"/>
    <a:srgbClr val="262A63"/>
    <a:srgbClr val="00A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3" autoAdjust="0"/>
    <p:restoredTop sz="94660"/>
  </p:normalViewPr>
  <p:slideViewPr>
    <p:cSldViewPr snapToGrid="0">
      <p:cViewPr varScale="1">
        <p:scale>
          <a:sx n="65" d="100"/>
          <a:sy n="65" d="100"/>
        </p:scale>
        <p:origin x="67" y="19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B31A2-0633-4286-8834-8977143677AC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7481F-B6A8-4764-947C-430DD937E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93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54A0F-E1A7-4021-95F5-7ED655D64D81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7417F-F348-49A7-8DE5-0430112A8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26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7417F-F348-49A7-8DE5-0430112A80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89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twitter.com/EducationFL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facebook.com/EducationFL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"/>
            <a:ext cx="9144000" cy="6917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3132" y="2770865"/>
            <a:ext cx="6510868" cy="980294"/>
          </a:xfrm>
        </p:spPr>
        <p:txBody>
          <a:bodyPr anchor="ctr">
            <a:noAutofit/>
          </a:bodyPr>
          <a:lstStyle>
            <a:lvl1pPr algn="ctr">
              <a:defRPr sz="4000" b="1" baseline="0">
                <a:solidFill>
                  <a:srgbClr val="334B5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3132" y="3990554"/>
            <a:ext cx="6510864" cy="406757"/>
          </a:xfrm>
        </p:spPr>
        <p:txBody>
          <a:bodyPr/>
          <a:lstStyle>
            <a:lvl1pPr marL="0" indent="0" algn="ctr">
              <a:buNone/>
              <a:defRPr sz="3200" b="0" i="1">
                <a:solidFill>
                  <a:srgbClr val="87B24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72000" y="5712004"/>
            <a:ext cx="4359552" cy="365568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Right Triangle 12"/>
          <p:cNvSpPr/>
          <p:nvPr userDrawn="1"/>
        </p:nvSpPr>
        <p:spPr>
          <a:xfrm>
            <a:off x="-1" y="3558779"/>
            <a:ext cx="3848670" cy="3299221"/>
          </a:xfrm>
          <a:prstGeom prst="rtTriangle">
            <a:avLst/>
          </a:prstGeom>
          <a:solidFill>
            <a:srgbClr val="87B240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14" name="Right Triangle 13"/>
          <p:cNvSpPr/>
          <p:nvPr userDrawn="1"/>
        </p:nvSpPr>
        <p:spPr>
          <a:xfrm rot="5400000">
            <a:off x="219426" y="-219425"/>
            <a:ext cx="4236244" cy="4675094"/>
          </a:xfrm>
          <a:prstGeom prst="rtTriangle">
            <a:avLst/>
          </a:prstGeom>
          <a:solidFill>
            <a:srgbClr val="354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5" t="19377" r="33879" b="19827"/>
          <a:stretch/>
        </p:blipFill>
        <p:spPr>
          <a:xfrm>
            <a:off x="200677" y="407843"/>
            <a:ext cx="2035317" cy="136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7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55" y="1804748"/>
            <a:ext cx="7886700" cy="435475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0595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543675" y="-1"/>
            <a:ext cx="2600325" cy="282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55" y="1804748"/>
            <a:ext cx="7886700" cy="435475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740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4762" y="-17199"/>
            <a:ext cx="9148762" cy="6578866"/>
          </a:xfrm>
          <a:prstGeom prst="rect">
            <a:avLst/>
          </a:prstGeom>
          <a:solidFill>
            <a:srgbClr val="334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87B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87B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075" y="4227213"/>
            <a:ext cx="7181849" cy="186243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5" t="19377" r="33879" b="19827"/>
          <a:stretch/>
        </p:blipFill>
        <p:spPr>
          <a:xfrm>
            <a:off x="3130927" y="201486"/>
            <a:ext cx="2880690" cy="192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0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08387" y="-17199"/>
            <a:ext cx="9252387" cy="6570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4B5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87B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87B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075" y="4227213"/>
            <a:ext cx="7092887" cy="1862438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34B5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459" y="170383"/>
            <a:ext cx="2819621" cy="209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11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824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3824288"/>
            <a:ext cx="9144000" cy="115887"/>
          </a:xfrm>
          <a:prstGeom prst="rect">
            <a:avLst/>
          </a:prstGeom>
          <a:solidFill>
            <a:srgbClr val="334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3935289" y="5942012"/>
            <a:ext cx="1273422" cy="395288"/>
            <a:chOff x="4159250" y="5942012"/>
            <a:chExt cx="1273422" cy="395288"/>
          </a:xfrm>
        </p:grpSpPr>
        <p:grpSp>
          <p:nvGrpSpPr>
            <p:cNvPr id="7" name="Group 18"/>
            <p:cNvGrpSpPr>
              <a:grpSpLocks/>
            </p:cNvGrpSpPr>
            <p:nvPr userDrawn="1"/>
          </p:nvGrpSpPr>
          <p:grpSpPr bwMode="auto">
            <a:xfrm>
              <a:off x="4159250" y="5942013"/>
              <a:ext cx="825500" cy="395287"/>
              <a:chOff x="3718117" y="5713390"/>
              <a:chExt cx="826348" cy="525628"/>
            </a:xfrm>
          </p:grpSpPr>
          <p:pic>
            <p:nvPicPr>
              <p:cNvPr id="8" name="Picture 19">
                <a:hlinkClick r:id="rId2"/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7636" y="5713390"/>
                <a:ext cx="386829" cy="525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20">
                <a:hlinkClick r:id="rId4"/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8117" y="5713390"/>
                <a:ext cx="386829" cy="525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385" y="5942012"/>
              <a:ext cx="395287" cy="395287"/>
            </a:xfrm>
            <a:prstGeom prst="rect">
              <a:avLst/>
            </a:prstGeom>
          </p:spPr>
        </p:pic>
      </p:grpSp>
      <p:sp>
        <p:nvSpPr>
          <p:cNvPr id="23" name="Rectangle 22"/>
          <p:cNvSpPr/>
          <p:nvPr userDrawn="1"/>
        </p:nvSpPr>
        <p:spPr>
          <a:xfrm>
            <a:off x="0" y="-3"/>
            <a:ext cx="9144000" cy="6900866"/>
          </a:xfrm>
          <a:prstGeom prst="rect">
            <a:avLst/>
          </a:prstGeom>
          <a:solidFill>
            <a:srgbClr val="354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/>
          <p:cNvSpPr/>
          <p:nvPr userDrawn="1"/>
        </p:nvSpPr>
        <p:spPr>
          <a:xfrm rot="16200000">
            <a:off x="6458870" y="4215731"/>
            <a:ext cx="2581346" cy="2788918"/>
          </a:xfrm>
          <a:prstGeom prst="rtTriangle">
            <a:avLst/>
          </a:prstGeom>
          <a:solidFill>
            <a:srgbClr val="87B24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25" name="Right Triangle 24"/>
          <p:cNvSpPr/>
          <p:nvPr userDrawn="1"/>
        </p:nvSpPr>
        <p:spPr>
          <a:xfrm rot="5400000">
            <a:off x="103480" y="-103483"/>
            <a:ext cx="2538484" cy="2745445"/>
          </a:xfrm>
          <a:prstGeom prst="rtTriangle">
            <a:avLst/>
          </a:prstGeom>
          <a:solidFill>
            <a:srgbClr val="87B24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491319" y="696036"/>
            <a:ext cx="8052180" cy="56092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574059" y="2911809"/>
            <a:ext cx="7886700" cy="103438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113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2955" y="442995"/>
            <a:ext cx="78867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72955" y="1679739"/>
            <a:ext cx="788670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</p:txBody>
      </p:sp>
      <p:sp>
        <p:nvSpPr>
          <p:cNvPr id="12" name="Right Triangle 11"/>
          <p:cNvSpPr/>
          <p:nvPr userDrawn="1"/>
        </p:nvSpPr>
        <p:spPr>
          <a:xfrm rot="10800000">
            <a:off x="6605516" y="0"/>
            <a:ext cx="2538484" cy="2745445"/>
          </a:xfrm>
          <a:prstGeom prst="rtTriangle">
            <a:avLst/>
          </a:prstGeom>
          <a:solidFill>
            <a:srgbClr val="354B5F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>
              <a:solidFill>
                <a:srgbClr val="354B5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557770"/>
            <a:ext cx="9144000" cy="327546"/>
          </a:xfrm>
          <a:prstGeom prst="rect">
            <a:avLst/>
          </a:prstGeom>
          <a:solidFill>
            <a:srgbClr val="87B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btitle 2"/>
          <p:cNvSpPr txBox="1">
            <a:spLocks/>
          </p:cNvSpPr>
          <p:nvPr userDrawn="1"/>
        </p:nvSpPr>
        <p:spPr>
          <a:xfrm>
            <a:off x="2927164" y="6572888"/>
            <a:ext cx="3289671" cy="3655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www.flstudentsuccess.org</a:t>
            </a:r>
            <a:endParaRPr lang="en-US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72955" y="1501254"/>
            <a:ext cx="2460569" cy="0"/>
          </a:xfrm>
          <a:prstGeom prst="line">
            <a:avLst/>
          </a:prstGeom>
          <a:ln w="76200">
            <a:solidFill>
              <a:srgbClr val="87B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TextBox 9"/>
          <p:cNvSpPr txBox="1">
            <a:spLocks noChangeArrowheads="1"/>
          </p:cNvSpPr>
          <p:nvPr/>
        </p:nvSpPr>
        <p:spPr bwMode="auto">
          <a:xfrm>
            <a:off x="8664574" y="6541466"/>
            <a:ext cx="479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fld id="{0283813E-A32E-4E05-9E85-FC650DBF6F60}" type="slidenum">
              <a:rPr lang="en-US" altLang="en-US" sz="1600" smtClean="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en-US" altLang="en-US" sz="1600" dirty="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1" r:id="rId2"/>
    <p:sldLayoutId id="2147483732" r:id="rId3"/>
    <p:sldLayoutId id="2147483724" r:id="rId4"/>
    <p:sldLayoutId id="2147483731" r:id="rId5"/>
    <p:sldLayoutId id="2147483730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200" b="0" kern="1200">
          <a:solidFill>
            <a:srgbClr val="334B5E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262A63"/>
        </a:buClr>
        <a:buFont typeface="Arial" panose="020B0604020202020204" pitchFamily="34" charset="0"/>
        <a:buChar char="•"/>
        <a:defRPr sz="2800" kern="1200">
          <a:solidFill>
            <a:srgbClr val="334B5E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89B"/>
        </a:buClr>
        <a:buFont typeface="Arial" panose="020B0604020202020204" pitchFamily="34" charset="0"/>
        <a:buChar char="•"/>
        <a:defRPr sz="2400" kern="1200">
          <a:solidFill>
            <a:srgbClr val="334B5E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A88D"/>
        </a:buClr>
        <a:buFont typeface="Arial" panose="020B0604020202020204" pitchFamily="34" charset="0"/>
        <a:buChar char="•"/>
        <a:defRPr sz="2000" kern="1200">
          <a:solidFill>
            <a:srgbClr val="334B5E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9CB63C"/>
        </a:buClr>
        <a:buFont typeface="Arial" panose="020B0604020202020204" pitchFamily="34" charset="0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CD9D2C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8558" y="2770865"/>
            <a:ext cx="7655442" cy="980294"/>
          </a:xfrm>
        </p:spPr>
        <p:txBody>
          <a:bodyPr/>
          <a:lstStyle/>
          <a:p>
            <a:r>
              <a:rPr lang="en-US" dirty="0"/>
              <a:t>Florida Mathematics Re-Design </a:t>
            </a:r>
            <a:r>
              <a:rPr lang="en-US" dirty="0" smtClean="0"/>
              <a:t>Resource Package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July 31, 2019 &amp; September 6, 2019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pPr lvl="0"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200" b="1" kern="0" dirty="0">
                <a:solidFill>
                  <a:srgbClr val="87B222"/>
                </a:solidFill>
                <a:latin typeface="Calibri" panose="020F0502020204030204" pitchFamily="34" charset="0"/>
                <a:cs typeface="Arial"/>
                <a:sym typeface="Arial"/>
              </a:rPr>
              <a:t>#</a:t>
            </a:r>
            <a:r>
              <a:rPr lang="en-US" sz="2200" b="1" kern="0" dirty="0" err="1">
                <a:solidFill>
                  <a:srgbClr val="87B222"/>
                </a:solidFill>
                <a:latin typeface="Calibri" panose="020F0502020204030204" pitchFamily="34" charset="0"/>
                <a:cs typeface="Arial"/>
                <a:sym typeface="Arial"/>
              </a:rPr>
              <a:t>FLStudentSuccess</a:t>
            </a:r>
            <a:endParaRPr lang="en-US" sz="2200" b="1" kern="0" dirty="0">
              <a:solidFill>
                <a:srgbClr val="87B222"/>
              </a:solidFill>
              <a:latin typeface="Calibri" panose="020F0502020204030204" pitchFamily="34" charset="0"/>
              <a:cs typeface="Arial"/>
              <a:sym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04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Audience(s)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ath faculty</a:t>
            </a:r>
          </a:p>
          <a:p>
            <a:r>
              <a:rPr lang="en-US" dirty="0" smtClean="0"/>
              <a:t>Non-math faculty </a:t>
            </a:r>
          </a:p>
          <a:p>
            <a:r>
              <a:rPr lang="en-US" dirty="0" smtClean="0"/>
              <a:t>Advising departments</a:t>
            </a:r>
          </a:p>
          <a:p>
            <a:r>
              <a:rPr lang="en-US" dirty="0" smtClean="0"/>
              <a:t>Department chairs</a:t>
            </a:r>
          </a:p>
          <a:p>
            <a:r>
              <a:rPr lang="en-US" dirty="0" smtClean="0"/>
              <a:t>College presidents</a:t>
            </a:r>
          </a:p>
          <a:p>
            <a:r>
              <a:rPr lang="en-US" dirty="0" smtClean="0"/>
              <a:t>District school boards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62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Package Content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24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Package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“How-to” document for </a:t>
            </a:r>
            <a:r>
              <a:rPr lang="en-US" dirty="0" smtClean="0"/>
              <a:t>sharing and collecting </a:t>
            </a:r>
            <a:r>
              <a:rPr lang="en-US" dirty="0"/>
              <a:t>feedback on recommendations</a:t>
            </a:r>
          </a:p>
          <a:p>
            <a:r>
              <a:rPr lang="en-US" dirty="0" smtClean="0"/>
              <a:t>Master slide deck</a:t>
            </a:r>
          </a:p>
          <a:p>
            <a:r>
              <a:rPr lang="en-US" dirty="0" smtClean="0"/>
              <a:t>Handout</a:t>
            </a:r>
          </a:p>
          <a:p>
            <a:r>
              <a:rPr lang="en-US" dirty="0" smtClean="0"/>
              <a:t>At-a-glance version of recommendations publication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370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 Package “How-To”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7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Package “How-To”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7" y="1634548"/>
            <a:ext cx="4396093" cy="48410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093" y="1634548"/>
            <a:ext cx="4322605" cy="485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0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Slide Deck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9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Importance of Math Pathways &amp; Re-Design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681" y="2003344"/>
            <a:ext cx="4572638" cy="34294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971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of Florida Student Success Center (FSSC)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927764"/>
            <a:ext cx="4572000" cy="344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9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Workgroups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955" y="2297985"/>
            <a:ext cx="2683605" cy="20127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921" y="2297985"/>
            <a:ext cx="2683605" cy="20127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6887" y="2297985"/>
            <a:ext cx="2683605" cy="20127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601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 of Math Re-Design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681" y="1739184"/>
            <a:ext cx="4572638" cy="34294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26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Webinar Logistics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955" y="1592423"/>
            <a:ext cx="8452444" cy="470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Recommendations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280" y="2016864"/>
            <a:ext cx="3765697" cy="28242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079" y="2016864"/>
            <a:ext cx="3767328" cy="28254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739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of Recommendations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6338" y="2016252"/>
            <a:ext cx="3767327" cy="282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418" y="2016252"/>
            <a:ext cx="3767327" cy="28254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8010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Themes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802" y="2016252"/>
            <a:ext cx="3767327" cy="282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722" y="2016252"/>
            <a:ext cx="3767327" cy="28254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271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395" y="1708705"/>
            <a:ext cx="1853461" cy="13900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921" y="1708705"/>
            <a:ext cx="1853184" cy="13898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5170" y="1708705"/>
            <a:ext cx="1853184" cy="13898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5419" y="1708705"/>
            <a:ext cx="1853184" cy="13898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95" y="3360180"/>
            <a:ext cx="1853184" cy="13898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4921" y="3360180"/>
            <a:ext cx="1853184" cy="13898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5170" y="3360180"/>
            <a:ext cx="1853184" cy="13898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5419" y="3386389"/>
            <a:ext cx="1853184" cy="13898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1921" y="5007176"/>
            <a:ext cx="1853184" cy="13898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19790" y="5007176"/>
            <a:ext cx="1853184" cy="13898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27659" y="5007176"/>
            <a:ext cx="1853184" cy="13898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1439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681" y="1714260"/>
            <a:ext cx="4572638" cy="34294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6336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681" y="1714261"/>
            <a:ext cx="4572638" cy="34294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148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</a:t>
            </a:r>
            <a:r>
              <a:rPr lang="en-US" dirty="0"/>
              <a:t>A</a:t>
            </a:r>
            <a:r>
              <a:rPr lang="en-US" dirty="0" smtClean="0"/>
              <a:t> Glance Document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66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a Glance </a:t>
            </a:r>
            <a:r>
              <a:rPr lang="en-US" dirty="0"/>
              <a:t>D</a:t>
            </a:r>
            <a:r>
              <a:rPr lang="en-US" dirty="0" smtClean="0"/>
              <a:t>ocument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93696"/>
            <a:ext cx="6370872" cy="4084674"/>
          </a:xfrm>
        </p:spPr>
      </p:pic>
    </p:spTree>
    <p:extLst>
      <p:ext uri="{BB962C8B-B14F-4D97-AF65-F5344CB8AC3E}">
        <p14:creationId xmlns:p14="http://schemas.microsoft.com/office/powerpoint/2010/main" val="3394610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Feedback on Recommendations Survey 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18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Q1: Recommendation 1: Create common mathematics pathways by aligning mathematics courses to programs, meta-majors and careers in Florida.</a:t>
            </a:r>
          </a:p>
        </p:txBody>
      </p:sp>
      <p:pic>
        <p:nvPicPr>
          <p:cNvPr id="5" name="Picture 4" descr="table30168859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35" y="2244313"/>
            <a:ext cx="7398520" cy="359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02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The Why </a:t>
            </a:r>
          </a:p>
          <a:p>
            <a:r>
              <a:rPr lang="en-US" sz="1600" dirty="0" smtClean="0"/>
              <a:t>Continued Support from the Florida Student Success Center</a:t>
            </a:r>
          </a:p>
          <a:p>
            <a:r>
              <a:rPr lang="en-US" sz="1600" dirty="0" smtClean="0"/>
              <a:t>Potential Audience(s)</a:t>
            </a:r>
          </a:p>
          <a:p>
            <a:r>
              <a:rPr lang="en-US" sz="1600" dirty="0" smtClean="0"/>
              <a:t>Resource Package Content</a:t>
            </a:r>
          </a:p>
          <a:p>
            <a:r>
              <a:rPr lang="en-US" sz="1600" dirty="0" smtClean="0"/>
              <a:t>Master Slide Deck Content</a:t>
            </a:r>
          </a:p>
          <a:p>
            <a:pPr lvl="1"/>
            <a:r>
              <a:rPr lang="en-US" sz="1200" dirty="0"/>
              <a:t>The Importance of Math Pathways &amp; </a:t>
            </a:r>
            <a:r>
              <a:rPr lang="en-US" sz="1200" dirty="0" smtClean="0"/>
              <a:t>Re-Design</a:t>
            </a:r>
          </a:p>
          <a:p>
            <a:pPr lvl="1"/>
            <a:r>
              <a:rPr lang="en-US" sz="1200" dirty="0"/>
              <a:t>Introduction of Florida Student Success </a:t>
            </a:r>
            <a:r>
              <a:rPr lang="en-US" sz="1200" dirty="0" smtClean="0"/>
              <a:t>Center</a:t>
            </a:r>
          </a:p>
          <a:p>
            <a:pPr lvl="1"/>
            <a:r>
              <a:rPr lang="en-US" sz="1200" dirty="0" smtClean="0"/>
              <a:t>Workgroups</a:t>
            </a:r>
          </a:p>
          <a:p>
            <a:pPr lvl="1"/>
            <a:r>
              <a:rPr lang="en-US" sz="1200" dirty="0" smtClean="0"/>
              <a:t>The </a:t>
            </a:r>
            <a:r>
              <a:rPr lang="en-US" sz="1200" dirty="0"/>
              <a:t>Process of Math </a:t>
            </a:r>
            <a:r>
              <a:rPr lang="en-US" sz="1200" dirty="0" smtClean="0"/>
              <a:t>Re-Design</a:t>
            </a:r>
          </a:p>
          <a:p>
            <a:pPr lvl="1"/>
            <a:r>
              <a:rPr lang="en-US" sz="1200" dirty="0"/>
              <a:t>Types of </a:t>
            </a:r>
            <a:r>
              <a:rPr lang="en-US" sz="1200" dirty="0" smtClean="0"/>
              <a:t>Recommendations</a:t>
            </a:r>
          </a:p>
          <a:p>
            <a:pPr lvl="1"/>
            <a:r>
              <a:rPr lang="en-US" sz="1200" dirty="0" smtClean="0"/>
              <a:t>Construction of Recommendations</a:t>
            </a:r>
          </a:p>
          <a:p>
            <a:pPr lvl="1"/>
            <a:r>
              <a:rPr lang="en-US" sz="1200" dirty="0" smtClean="0"/>
              <a:t>Key Themes</a:t>
            </a:r>
          </a:p>
          <a:p>
            <a:pPr lvl="1"/>
            <a:r>
              <a:rPr lang="en-US" sz="1200" dirty="0" smtClean="0"/>
              <a:t>Moving Forward</a:t>
            </a:r>
          </a:p>
          <a:p>
            <a:pPr lvl="1"/>
            <a:r>
              <a:rPr lang="en-US" sz="1200" dirty="0" smtClean="0"/>
              <a:t>Feedback</a:t>
            </a:r>
          </a:p>
          <a:p>
            <a:r>
              <a:rPr lang="en-US" sz="1600" dirty="0" smtClean="0"/>
              <a:t>Feedback on Recommendations Survey Results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22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Q2: Recommendation 2: Use a “multiple measures” model to help improve placement, especially in mathematics.</a:t>
            </a:r>
          </a:p>
        </p:txBody>
      </p:sp>
      <p:pic>
        <p:nvPicPr>
          <p:cNvPr id="5" name="Picture 4" descr="table30169543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52" y="2240280"/>
            <a:ext cx="7394085" cy="35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699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Q3: Recommendation 3: Ensure mathematics prerequisites align with mathematics pathways.</a:t>
            </a:r>
          </a:p>
        </p:txBody>
      </p:sp>
      <p:pic>
        <p:nvPicPr>
          <p:cNvPr id="6" name="Picture 5" descr="table30169728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52" y="2240280"/>
            <a:ext cx="7394089" cy="35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773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Q4: Recommendation 4: Revise the statewide learning outcomes for developmental and gateway mathematics courses and identify essential mathematical processes.</a:t>
            </a:r>
          </a:p>
        </p:txBody>
      </p:sp>
      <p:pic>
        <p:nvPicPr>
          <p:cNvPr id="5" name="Picture 4" descr="table30169894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52" y="2240280"/>
            <a:ext cx="7394089" cy="35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335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Q5: Recommendation 5: Encourage colleges and universities to implement instructional models (such as the co-requisite model) that place students, when appropriate, directly into college-level mathematics courses carrying general education credit.</a:t>
            </a:r>
          </a:p>
        </p:txBody>
      </p:sp>
      <p:pic>
        <p:nvPicPr>
          <p:cNvPr id="4" name="Content Placeholder 3" descr="table301700659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952" y="2240280"/>
            <a:ext cx="7394087" cy="35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391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Q6: Recommendation 6: Create recurring opportunities for K-20 stakeholders to promote collaboration to strengthen mathematics pathways for students via standing advisory groups/working groups and “big meetings.”</a:t>
            </a:r>
          </a:p>
        </p:txBody>
      </p:sp>
      <p:pic>
        <p:nvPicPr>
          <p:cNvPr id="5" name="Picture 4" descr="table30170256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52" y="2240280"/>
            <a:ext cx="7394089" cy="35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938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Q7: Recommendation 7: Determine the K-12 standards that align with the postsecondary courses identified for each major or meta-major to inform student course selection in high school.</a:t>
            </a:r>
          </a:p>
        </p:txBody>
      </p:sp>
      <p:pic>
        <p:nvPicPr>
          <p:cNvPr id="5" name="Picture 4" descr="table30170395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52" y="2240280"/>
            <a:ext cx="7394089" cy="35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578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Q8: Recommendation 8: Offer professional development opportunities for instructors.</a:t>
            </a:r>
          </a:p>
        </p:txBody>
      </p:sp>
      <p:pic>
        <p:nvPicPr>
          <p:cNvPr id="5" name="Picture 4" descr="table30170565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52" y="2240280"/>
            <a:ext cx="7394089" cy="35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771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Q9: Recommendation 9: Establish on-demand foundational mathematical skills modules for students to access in high school and postsecondary.</a:t>
            </a:r>
          </a:p>
        </p:txBody>
      </p:sp>
      <p:pic>
        <p:nvPicPr>
          <p:cNvPr id="5" name="Picture 4" descr="table30170706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52" y="2240280"/>
            <a:ext cx="7394089" cy="35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989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Q10: Recommendation 10: Increase the availability of advising resources and enlist the help of mathematics faculty, where appropriate.</a:t>
            </a:r>
          </a:p>
        </p:txBody>
      </p:sp>
      <p:pic>
        <p:nvPicPr>
          <p:cNvPr id="5" name="Picture 4" descr="table30170870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52" y="2240280"/>
            <a:ext cx="7394089" cy="35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764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Q11: Recommendation 11: Ensure parents/guardians are informed of how to support and advise high school students into mathematics sequences aligned with the student’s college and career pathway.</a:t>
            </a:r>
          </a:p>
        </p:txBody>
      </p:sp>
      <p:pic>
        <p:nvPicPr>
          <p:cNvPr id="5" name="Picture 4" descr="table30171043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52" y="2240280"/>
            <a:ext cx="7394089" cy="35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1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Why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203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1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Advancing Mathematics Pathways for Student Success (AMPSS). (2017, March 6-7). 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</a:rPr>
              <a:t>National strategy for advancing mathematics pathways for student success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. Summit on Mathematics Pathways. Indianapolis, IN.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676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Share the Recommendations?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Students </a:t>
            </a:r>
            <a:r>
              <a:rPr lang="en-US" sz="1600" dirty="0"/>
              <a:t>a</a:t>
            </a:r>
            <a:r>
              <a:rPr lang="en-US" sz="1600" dirty="0" smtClean="0"/>
              <a:t>re the driving force behind the work we do and math is an evident hurdle to student success:</a:t>
            </a:r>
          </a:p>
          <a:p>
            <a:pPr marL="457200" indent="0">
              <a:buNone/>
            </a:pPr>
            <a:r>
              <a:rPr lang="en-US" sz="1600" dirty="0" smtClean="0"/>
              <a:t>“Gateway </a:t>
            </a:r>
            <a:r>
              <a:rPr lang="en-US" sz="1600" dirty="0"/>
              <a:t>and developmental mathematics courses pose the most significant academic barrier to postsecondary attainment for millions of students each year, especially those from underrepresented or non-traditional groups of </a:t>
            </a:r>
            <a:r>
              <a:rPr lang="en-US" sz="1600" dirty="0" smtClean="0"/>
              <a:t>college </a:t>
            </a:r>
            <a:r>
              <a:rPr lang="en-US" sz="1600" dirty="0"/>
              <a:t>students” (AMPSS, 2017, p. 2</a:t>
            </a:r>
            <a:r>
              <a:rPr lang="en-US" sz="1600" dirty="0" smtClean="0"/>
              <a:t>).</a:t>
            </a:r>
            <a:endParaRPr lang="en-US" sz="1600" dirty="0"/>
          </a:p>
          <a:p>
            <a:r>
              <a:rPr lang="en-US" sz="1600" dirty="0" smtClean="0"/>
              <a:t>Florida’s public education system collectively provides students college access (i.e. dual enrollment, statewide 2+2 articulation agreement, etc.), therefore a collaborative approach between school districts and postsecondary systems is vital to math re-design and student success</a:t>
            </a:r>
          </a:p>
          <a:p>
            <a:r>
              <a:rPr lang="en-US" sz="1600" dirty="0" smtClean="0"/>
              <a:t>Our goal is to create policies </a:t>
            </a:r>
            <a:r>
              <a:rPr lang="en-US" sz="1600" dirty="0"/>
              <a:t>and practices and identify ways to create </a:t>
            </a:r>
            <a:r>
              <a:rPr lang="en-US" sz="1600" dirty="0" smtClean="0"/>
              <a:t>mathematics </a:t>
            </a:r>
            <a:r>
              <a:rPr lang="en-US" sz="1600" dirty="0"/>
              <a:t>pathways, while providing support to institutions to develop scalable and sustainable mathematics practices that improve mathematics success for students across all educational systems</a:t>
            </a: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925907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Share the Recommendations? </a:t>
            </a:r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intent of the workgroup recommendations is to provide a launching point to impact real, transformative change that increases student success in mathematics </a:t>
            </a:r>
            <a:endParaRPr lang="en-US" sz="2000" dirty="0" smtClean="0"/>
          </a:p>
          <a:p>
            <a:r>
              <a:rPr lang="en-US" sz="2000" dirty="0" smtClean="0"/>
              <a:t>To affect statewide change, institutional and state representatives will need to collaborate to impact both state and local policy supporting mathematics pathways reform</a:t>
            </a:r>
          </a:p>
          <a:p>
            <a:r>
              <a:rPr lang="en-US" sz="2000" dirty="0" smtClean="0"/>
              <a:t>There </a:t>
            </a:r>
            <a:r>
              <a:rPr lang="en-US" sz="2000" dirty="0"/>
              <a:t>is work that can be done at the local level now to move the </a:t>
            </a:r>
            <a:r>
              <a:rPr lang="en-US" sz="2000" dirty="0" smtClean="0"/>
              <a:t>needle</a:t>
            </a:r>
          </a:p>
          <a:p>
            <a:r>
              <a:rPr lang="en-US" sz="2000" dirty="0"/>
              <a:t>I</a:t>
            </a:r>
            <a:r>
              <a:rPr lang="en-US" sz="2000" dirty="0" smtClean="0"/>
              <a:t>t </a:t>
            </a:r>
            <a:r>
              <a:rPr lang="en-US" sz="2000" dirty="0"/>
              <a:t>will be up to those involved in this initiative to be local champions for change by engaging the appropriate stakeholders in this work</a:t>
            </a:r>
          </a:p>
        </p:txBody>
      </p:sp>
    </p:spTree>
    <p:extLst>
      <p:ext uri="{BB962C8B-B14F-4D97-AF65-F5344CB8AC3E}">
        <p14:creationId xmlns:p14="http://schemas.microsoft.com/office/powerpoint/2010/main" val="3994255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Continued Support from </a:t>
            </a:r>
            <a:r>
              <a:rPr lang="en-US" dirty="0" smtClean="0"/>
              <a:t>the Florida </a:t>
            </a:r>
            <a:r>
              <a:rPr lang="en-US" dirty="0"/>
              <a:t>Student Success Center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65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 Support from the Florida Student Success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The center will continue the mathematics reform work and move the recommendations forward by:</a:t>
            </a:r>
          </a:p>
          <a:p>
            <a:pPr lvl="1"/>
            <a:r>
              <a:rPr lang="en-US" sz="1800" dirty="0" smtClean="0"/>
              <a:t>Conducting a public comment period to solicit feedback on the recommendations from July-October 2019</a:t>
            </a:r>
          </a:p>
          <a:p>
            <a:pPr lvl="1"/>
            <a:r>
              <a:rPr lang="en-US" sz="1800" dirty="0" smtClean="0"/>
              <a:t>Creating a steering committee with equal representation from K-12, the Florida College System and the State University System to lead the implementation of the recommendations </a:t>
            </a:r>
          </a:p>
          <a:p>
            <a:pPr lvl="1"/>
            <a:r>
              <a:rPr lang="en-US" sz="1800" dirty="0" smtClean="0"/>
              <a:t>Continuing the periodic release of publications discussing mathematics education in Florida </a:t>
            </a:r>
          </a:p>
          <a:p>
            <a:pPr lvl="1"/>
            <a:r>
              <a:rPr lang="en-US" sz="1800" dirty="0" smtClean="0"/>
              <a:t>Establishing the Florida Pathways Institute to help Florida College System institutions implement guided pathways, of which mathematics re-design is a critical component 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411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Audience(s)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37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DOE_PPT_template_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DD5E37C-6C2F-46FA-BFC9-1C0F105173D8}" vid="{789741E5-CF7B-4966-B95F-7F27961147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49E23A80A7D444B9E59CF5CCFED13F" ma:contentTypeVersion="0" ma:contentTypeDescription="Create a new document." ma:contentTypeScope="" ma:versionID="c99bd74755515ad6017e14daa878c6b7">
  <xsd:schema xmlns:xsd="http://www.w3.org/2001/XMLSchema" xmlns:xs="http://www.w3.org/2001/XMLSchema" xmlns:p="http://schemas.microsoft.com/office/2006/metadata/properties" xmlns:ns2="1c375291-bfca-42fa-8c4a-5ccc0a7430f4" targetNamespace="http://schemas.microsoft.com/office/2006/metadata/properties" ma:root="true" ma:fieldsID="bd1e8fb3b08bff3425a49f94c7fa242d" ns2:_="">
    <xsd:import namespace="1c375291-bfca-42fa-8c4a-5ccc0a7430f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75291-bfca-42fa-8c4a-5ccc0a7430f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B89FB84-027C-4EC3-859C-93EB5CFAB6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375291-bfca-42fa-8c4a-5ccc0a7430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6189C3-F84D-4F71-83BC-798CDC040E48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c375291-bfca-42fa-8c4a-5ccc0a7430f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FDOE_PPT_template_Standard</Template>
  <TotalTime>921</TotalTime>
  <Words>823</Words>
  <Application>Microsoft Office PowerPoint</Application>
  <PresentationFormat>On-screen Show (4:3)</PresentationFormat>
  <Paragraphs>83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Times New Roman</vt:lpstr>
      <vt:lpstr>Verdana</vt:lpstr>
      <vt:lpstr>FDOE_PPT_template_Standard</vt:lpstr>
      <vt:lpstr>Florida Mathematics Re-Design Resource Package</vt:lpstr>
      <vt:lpstr>Webinar Logistics</vt:lpstr>
      <vt:lpstr>Agenda</vt:lpstr>
      <vt:lpstr>The Why</vt:lpstr>
      <vt:lpstr>Why Share the Recommendations? </vt:lpstr>
      <vt:lpstr>Why Share the Recommendations? Cont.</vt:lpstr>
      <vt:lpstr>Continued Support from the Florida Student Success Center</vt:lpstr>
      <vt:lpstr>Continued Support from the Florida Student Success Center</vt:lpstr>
      <vt:lpstr>Potential Audience(s)</vt:lpstr>
      <vt:lpstr>Potential Audience(s)</vt:lpstr>
      <vt:lpstr>Resource Package Content</vt:lpstr>
      <vt:lpstr>Resource Package Content</vt:lpstr>
      <vt:lpstr>Resource Package “How-To”</vt:lpstr>
      <vt:lpstr>Resource Package “How-To”</vt:lpstr>
      <vt:lpstr>Master Slide Deck</vt:lpstr>
      <vt:lpstr>The Importance of Math Pathways &amp; Re-Design</vt:lpstr>
      <vt:lpstr>Introduction of Florida Student Success Center (FSSC)</vt:lpstr>
      <vt:lpstr>Workgroups </vt:lpstr>
      <vt:lpstr>The Process of Math Re-Design</vt:lpstr>
      <vt:lpstr>Types of Recommendations</vt:lpstr>
      <vt:lpstr>Construction of Recommendations</vt:lpstr>
      <vt:lpstr>Key Themes</vt:lpstr>
      <vt:lpstr>Recommendations</vt:lpstr>
      <vt:lpstr>Moving Forward</vt:lpstr>
      <vt:lpstr>Feedback</vt:lpstr>
      <vt:lpstr>At A Glance Document</vt:lpstr>
      <vt:lpstr>At a Glance Document </vt:lpstr>
      <vt:lpstr>Feedback on Recommendations Survey Results</vt:lpstr>
      <vt:lpstr>Q1: Recommendation 1: Create common mathematics pathways by aligning mathematics courses to programs, meta-majors and careers in Florida.</vt:lpstr>
      <vt:lpstr>Q2: Recommendation 2: Use a “multiple measures” model to help improve placement, especially in mathematics.</vt:lpstr>
      <vt:lpstr>Q3: Recommendation 3: Ensure mathematics prerequisites align with mathematics pathways.</vt:lpstr>
      <vt:lpstr>Q4: Recommendation 4: Revise the statewide learning outcomes for developmental and gateway mathematics courses and identify essential mathematical processes.</vt:lpstr>
      <vt:lpstr>Q5: Recommendation 5: Encourage colleges and universities to implement instructional models (such as the co-requisite model) that place students, when appropriate, directly into college-level mathematics courses carrying general education credit.</vt:lpstr>
      <vt:lpstr>Q6: Recommendation 6: Create recurring opportunities for K-20 stakeholders to promote collaboration to strengthen mathematics pathways for students via standing advisory groups/working groups and “big meetings.”</vt:lpstr>
      <vt:lpstr>Q7: Recommendation 7: Determine the K-12 standards that align with the postsecondary courses identified for each major or meta-major to inform student course selection in high school.</vt:lpstr>
      <vt:lpstr>Q8: Recommendation 8: Offer professional development opportunities for instructors.</vt:lpstr>
      <vt:lpstr>Q9: Recommendation 9: Establish on-demand foundational mathematical skills modules for students to access in high school and postsecondary.</vt:lpstr>
      <vt:lpstr>Q10: Recommendation 10: Increase the availability of advising resources and enlist the help of mathematics faculty, where appropriate.</vt:lpstr>
      <vt:lpstr>Q11: Recommendation 11: Ensure parents/guardians are informed of how to support and advise high school students into mathematics sequences aligned with the student’s college and career pathway.</vt:lpstr>
      <vt:lpstr>Q&amp;A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Penik, Megan</dc:creator>
  <cp:lastModifiedBy>Young, Keturah</cp:lastModifiedBy>
  <cp:revision>57</cp:revision>
  <dcterms:created xsi:type="dcterms:W3CDTF">2015-06-03T15:39:07Z</dcterms:created>
  <dcterms:modified xsi:type="dcterms:W3CDTF">2019-07-29T13:38:32Z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917e4c49-9b6b-485f-9f91-2b7b643feae2</vt:lpwstr>
  </property>
  <property fmtid="{D5CDD505-2E9C-101B-9397-08002B2CF9AE}" pid="3" name="ContentTypeId">
    <vt:lpwstr>0x0101001D49E23A80A7D444B9E59CF5CCFED13F</vt:lpwstr>
  </property>
  <property fmtid="{D5CDD505-2E9C-101B-9397-08002B2CF9AE}" pid="4" name="_dlc_DocId">
    <vt:lpwstr>372YA7RW7CNW-1147-385</vt:lpwstr>
  </property>
  <property fmtid="{D5CDD505-2E9C-101B-9397-08002B2CF9AE}" pid="5" name="_dlc_DocIdUrl">
    <vt:lpwstr>https://mybfk.battelleforkids.org/projects/FDOE/_layouts/DocIdRedir.aspx?ID=372YA7RW7CNW-1147-385, 372YA7RW7CNW-1147-385</vt:lpwstr>
  </property>
</Properties>
</file>